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B960ED-15C3-2C52-0A9F-F4ABB012DE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3FA54A-9B94-6460-36EB-0D9CE4AC94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B67BDA-AB05-5838-AF72-CEC327087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EE6CFB-9E15-83AC-BF66-1AD35F6C8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D1F2DF-16B7-29D5-042F-9F1D5EA94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942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36CDA4-F5EC-E9F9-F6A2-1C7D0B565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8B7494C-76FB-68DB-7451-CD29AC549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40C30F-19AC-5499-F36E-86CF0DFB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550595-D7B8-3024-215A-396F5E49B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5DB723-9CD1-D426-A187-6431736DB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22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436A582-CCCA-3A05-D9C8-EE3E091BA2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9B67693-9780-9707-3945-0E0E3687A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ECFEC8-9C55-3D0B-0689-3E1298E3A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DA2C4C-9A2F-86FB-283D-3A723A773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CF1911-8506-B3BF-8F9E-FAF73295E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90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B78BE7-C0EE-E5AE-8AF5-767737D66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2A5744-6CA5-63EB-3AC7-BEBA70ED3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8A4AE8-9EA0-B586-2CD0-E78DE1BD1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1E2BDA-6269-96CC-997F-AE3F894F0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4AE954-D2AA-E87F-05BC-D7F7712F0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592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499C18-CC80-AD3B-4AD8-567BEA68E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FADB1C-1D26-98D5-BAF1-7D643E7B9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B18509-FBAF-8A8C-F3FD-B3CFEC84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B3E8B0-8317-EA85-927D-4EA6955A3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5EFA30-203E-D373-4208-5BB65F279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938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C4F5B9-E2FA-992A-0A9D-E1B1B1CAC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C1B790-B143-F1DD-1737-FE0389FC73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4D19A5-F371-E853-0199-AFA3279C1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33A10A2-210D-CB7B-52BD-CC4194E1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1C1541-C981-7792-0E6C-7826EFC7D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6F5487-8C52-0832-197E-8D51621BB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78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41B174-3915-756A-7D44-A8EA3A98F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87ED2-85AA-415D-A18F-907675B49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CC36B52-F1FE-9BE2-9087-3B6F21430C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60E4466-6336-6DB9-6ADF-8D165FB24D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12492DD-9692-9A3F-2F7A-6C3BE50CC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39A2AC5-F312-1B01-2033-4C15BCA88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3EF5D7-CF7F-8E9F-1025-5573FB2FD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54ECD4-A26F-B165-DBDE-985E1FD9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446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48A590-F804-9E26-D1F4-246ED81B3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DAF215F-447F-EB32-FC8E-50B3B36AB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9CB748E-0195-AD4A-1684-A7EB2D200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1EEAB9-EEFB-1767-7FAA-24F439FF0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69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0272AA6-5332-4A75-5DA0-9C3A8DFBA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F329DCC-E07A-2B1E-A60D-F2CA931E2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3200CE-BD8B-7792-F106-B2F48707F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87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FF6F3-1E47-ADBE-DE40-1FEA1235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19CD5E-3E46-D8C1-B835-5DDC88408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80C709D-9598-57F4-9E78-420BF7B29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070DEB-8ABF-1319-2E0C-C8CFFA00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2E73DEF-9CC1-2CF2-D32D-4E3CBC5A3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9F13DC7-11D9-D620-E467-E92915DF3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777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18B210-1FB5-A7F7-C480-4B2912645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413870C-A465-C4A7-9929-D60D0712A8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BBED3B-DF53-6F94-419A-E1036347E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D798FF5-1F7F-93A3-FC8A-4F796E4C8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CDCDF5-6BAB-4505-2D87-FF8CEE986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AE5301-0EC9-EA68-ECB8-5CBE4FF8F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934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C1A619F-DBE1-E4B5-FC94-C6C38BA08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707F55-D444-CA7B-0007-4A730223D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3AAB41-31F7-1C6B-AF91-EEA93B1C6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2D3AC-CE08-43F7-9C46-C4F82C81CA5C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7AFE4F-06DD-5335-AAF3-08102D618E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BC0E0A-15BA-F891-8418-6A366B3F6E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7FF82-7531-4E6B-9E97-6362C5993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47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1A4593B0-7B5B-CEBD-0BE7-B693F493F07D}"/>
              </a:ext>
            </a:extLst>
          </p:cNvPr>
          <p:cNvGrpSpPr/>
          <p:nvPr/>
        </p:nvGrpSpPr>
        <p:grpSpPr>
          <a:xfrm>
            <a:off x="6069330" y="1618059"/>
            <a:ext cx="2026920" cy="3046988"/>
            <a:chOff x="3512818" y="2354580"/>
            <a:chExt cx="2026920" cy="3046988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836EBA17-8A24-60B8-001D-46FC8AEAAB1C}"/>
                </a:ext>
              </a:extLst>
            </p:cNvPr>
            <p:cNvSpPr txBox="1"/>
            <p:nvPr/>
          </p:nvSpPr>
          <p:spPr>
            <a:xfrm>
              <a:off x="3512818" y="2354580"/>
              <a:ext cx="1664972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b="1" dirty="0">
                  <a:latin typeface="Montserrat" panose="00000500000000000000" pitchFamily="50" charset="0"/>
                </a:rPr>
                <a:t>10 000 $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-4 000 $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-4 000 $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b="1" dirty="0">
                  <a:solidFill>
                    <a:schemeClr val="accent6">
                      <a:lumMod val="75000"/>
                    </a:schemeClr>
                  </a:solidFill>
                  <a:latin typeface="Montserrat" panose="00000500000000000000" pitchFamily="50" charset="0"/>
                </a:rPr>
                <a:t>= 2 000 $</a:t>
              </a:r>
            </a:p>
          </p:txBody>
        </p:sp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ABA9CE78-BF20-F85C-3336-421018D964B0}"/>
                </a:ext>
              </a:extLst>
            </p:cNvPr>
            <p:cNvCxnSpPr/>
            <p:nvPr/>
          </p:nvCxnSpPr>
          <p:spPr>
            <a:xfrm>
              <a:off x="3539488" y="4783633"/>
              <a:ext cx="2000250" cy="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7D8CCD77-78FC-E668-90BB-09AFB8938AFA}"/>
              </a:ext>
            </a:extLst>
          </p:cNvPr>
          <p:cNvGrpSpPr/>
          <p:nvPr/>
        </p:nvGrpSpPr>
        <p:grpSpPr>
          <a:xfrm>
            <a:off x="615314" y="1618058"/>
            <a:ext cx="3556636" cy="3046988"/>
            <a:chOff x="2369820" y="2354580"/>
            <a:chExt cx="3128010" cy="3046988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8E402E02-C5A4-9119-9422-356F5AECAE4D}"/>
                </a:ext>
              </a:extLst>
            </p:cNvPr>
            <p:cNvSpPr txBox="1"/>
            <p:nvPr/>
          </p:nvSpPr>
          <p:spPr>
            <a:xfrm>
              <a:off x="2369820" y="2354580"/>
              <a:ext cx="312801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b="1" dirty="0">
                  <a:latin typeface="Montserrat" panose="00000500000000000000" pitchFamily="50" charset="0"/>
                </a:rPr>
                <a:t>Chiffre d’affaires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-coût des matières premières et équipements 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-Coût direct du personnel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b="1" dirty="0">
                  <a:solidFill>
                    <a:schemeClr val="accent6">
                      <a:lumMod val="75000"/>
                    </a:schemeClr>
                  </a:solidFill>
                  <a:latin typeface="Montserrat" panose="00000500000000000000" pitchFamily="50" charset="0"/>
                </a:rPr>
                <a:t>= Profit net</a:t>
              </a:r>
            </a:p>
          </p:txBody>
        </p: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D6080BD9-13CF-CB32-7BE2-ED7A163CF435}"/>
                </a:ext>
              </a:extLst>
            </p:cNvPr>
            <p:cNvCxnSpPr/>
            <p:nvPr/>
          </p:nvCxnSpPr>
          <p:spPr>
            <a:xfrm>
              <a:off x="3478351" y="4788634"/>
              <a:ext cx="2000250" cy="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CC00E56A-2388-64A9-7C73-AABBF6A1F18E}"/>
              </a:ext>
            </a:extLst>
          </p:cNvPr>
          <p:cNvSpPr/>
          <p:nvPr/>
        </p:nvSpPr>
        <p:spPr>
          <a:xfrm>
            <a:off x="4732020" y="2846070"/>
            <a:ext cx="777240" cy="36576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1706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1A4593B0-7B5B-CEBD-0BE7-B693F493F07D}"/>
              </a:ext>
            </a:extLst>
          </p:cNvPr>
          <p:cNvGrpSpPr/>
          <p:nvPr/>
        </p:nvGrpSpPr>
        <p:grpSpPr>
          <a:xfrm>
            <a:off x="6069330" y="1618059"/>
            <a:ext cx="2026920" cy="3785652"/>
            <a:chOff x="3512818" y="2354580"/>
            <a:chExt cx="2026920" cy="3785652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836EBA17-8A24-60B8-001D-46FC8AEAAB1C}"/>
                </a:ext>
              </a:extLst>
            </p:cNvPr>
            <p:cNvSpPr txBox="1"/>
            <p:nvPr/>
          </p:nvSpPr>
          <p:spPr>
            <a:xfrm>
              <a:off x="3512818" y="2354580"/>
              <a:ext cx="1664972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b="1" dirty="0">
                  <a:latin typeface="Montserrat" panose="00000500000000000000" pitchFamily="50" charset="0"/>
                </a:rPr>
                <a:t>10 000 $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-4 000 $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-4 750 $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-640 $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-800 $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b="1" dirty="0">
                  <a:solidFill>
                    <a:schemeClr val="accent6">
                      <a:lumMod val="75000"/>
                    </a:schemeClr>
                  </a:solidFill>
                  <a:latin typeface="Montserrat" panose="00000500000000000000" pitchFamily="50" charset="0"/>
                </a:rPr>
                <a:t>= - 190 $</a:t>
              </a:r>
            </a:p>
          </p:txBody>
        </p:sp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ABA9CE78-BF20-F85C-3336-421018D964B0}"/>
                </a:ext>
              </a:extLst>
            </p:cNvPr>
            <p:cNvCxnSpPr/>
            <p:nvPr/>
          </p:nvCxnSpPr>
          <p:spPr>
            <a:xfrm>
              <a:off x="3539488" y="5531583"/>
              <a:ext cx="2000250" cy="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7D8CCD77-78FC-E668-90BB-09AFB8938AFA}"/>
              </a:ext>
            </a:extLst>
          </p:cNvPr>
          <p:cNvGrpSpPr/>
          <p:nvPr/>
        </p:nvGrpSpPr>
        <p:grpSpPr>
          <a:xfrm>
            <a:off x="615314" y="1618058"/>
            <a:ext cx="3556636" cy="3785652"/>
            <a:chOff x="2369820" y="2354580"/>
            <a:chExt cx="3128010" cy="3785652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8E402E02-C5A4-9119-9422-356F5AECAE4D}"/>
                </a:ext>
              </a:extLst>
            </p:cNvPr>
            <p:cNvSpPr txBox="1"/>
            <p:nvPr/>
          </p:nvSpPr>
          <p:spPr>
            <a:xfrm>
              <a:off x="2369820" y="2354580"/>
              <a:ext cx="3128010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b="1" dirty="0">
                  <a:latin typeface="Montserrat" panose="00000500000000000000" pitchFamily="50" charset="0"/>
                </a:rPr>
                <a:t>Chiffre d’affaires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-coût des matières premières et équipements 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-Coût direct du personnel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-Coûts indirects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-Erreurs et imprévus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b="1" dirty="0">
                  <a:solidFill>
                    <a:schemeClr val="accent6">
                      <a:lumMod val="75000"/>
                    </a:schemeClr>
                  </a:solidFill>
                  <a:latin typeface="Montserrat" panose="00000500000000000000" pitchFamily="50" charset="0"/>
                </a:rPr>
                <a:t>= Profit net</a:t>
              </a:r>
            </a:p>
          </p:txBody>
        </p: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D6080BD9-13CF-CB32-7BE2-ED7A163CF435}"/>
                </a:ext>
              </a:extLst>
            </p:cNvPr>
            <p:cNvCxnSpPr/>
            <p:nvPr/>
          </p:nvCxnSpPr>
          <p:spPr>
            <a:xfrm>
              <a:off x="3418036" y="5531584"/>
              <a:ext cx="2000250" cy="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CC00E56A-2388-64A9-7C73-AABBF6A1F18E}"/>
              </a:ext>
            </a:extLst>
          </p:cNvPr>
          <p:cNvSpPr/>
          <p:nvPr/>
        </p:nvSpPr>
        <p:spPr>
          <a:xfrm>
            <a:off x="4732020" y="2846070"/>
            <a:ext cx="777240" cy="36576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882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1A4593B0-7B5B-CEBD-0BE7-B693F493F07D}"/>
              </a:ext>
            </a:extLst>
          </p:cNvPr>
          <p:cNvGrpSpPr/>
          <p:nvPr/>
        </p:nvGrpSpPr>
        <p:grpSpPr>
          <a:xfrm>
            <a:off x="4686300" y="1618058"/>
            <a:ext cx="2026920" cy="3785652"/>
            <a:chOff x="3512818" y="2354580"/>
            <a:chExt cx="2026920" cy="3785652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836EBA17-8A24-60B8-001D-46FC8AEAAB1C}"/>
                </a:ext>
              </a:extLst>
            </p:cNvPr>
            <p:cNvSpPr txBox="1"/>
            <p:nvPr/>
          </p:nvSpPr>
          <p:spPr>
            <a:xfrm>
              <a:off x="3512818" y="2354580"/>
              <a:ext cx="1664972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b="1" dirty="0">
                  <a:latin typeface="Montserrat" panose="00000500000000000000" pitchFamily="50" charset="0"/>
                </a:rPr>
                <a:t>10 000 $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-4 000 $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-4 750 $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-640 $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-800 $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b="1" dirty="0">
                  <a:solidFill>
                    <a:schemeClr val="accent6">
                      <a:lumMod val="75000"/>
                    </a:schemeClr>
                  </a:solidFill>
                  <a:latin typeface="Montserrat" panose="00000500000000000000" pitchFamily="50" charset="0"/>
                </a:rPr>
                <a:t>= - 190 $</a:t>
              </a:r>
            </a:p>
          </p:txBody>
        </p:sp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ABA9CE78-BF20-F85C-3336-421018D964B0}"/>
                </a:ext>
              </a:extLst>
            </p:cNvPr>
            <p:cNvCxnSpPr/>
            <p:nvPr/>
          </p:nvCxnSpPr>
          <p:spPr>
            <a:xfrm>
              <a:off x="3539488" y="5531583"/>
              <a:ext cx="2000250" cy="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7D8CCD77-78FC-E668-90BB-09AFB8938AFA}"/>
              </a:ext>
            </a:extLst>
          </p:cNvPr>
          <p:cNvGrpSpPr/>
          <p:nvPr/>
        </p:nvGrpSpPr>
        <p:grpSpPr>
          <a:xfrm>
            <a:off x="615314" y="1618058"/>
            <a:ext cx="3556636" cy="3785652"/>
            <a:chOff x="2369820" y="2354580"/>
            <a:chExt cx="3128010" cy="3785652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8E402E02-C5A4-9119-9422-356F5AECAE4D}"/>
                </a:ext>
              </a:extLst>
            </p:cNvPr>
            <p:cNvSpPr txBox="1"/>
            <p:nvPr/>
          </p:nvSpPr>
          <p:spPr>
            <a:xfrm>
              <a:off x="2369820" y="2354580"/>
              <a:ext cx="3128010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b="1" dirty="0">
                  <a:latin typeface="Montserrat" panose="00000500000000000000" pitchFamily="50" charset="0"/>
                </a:rPr>
                <a:t>Chiffre d’affaires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-coût des matières premières et équipements 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-Coût direct du personnel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-Coûts indirects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-Erreurs et imprévus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b="1" dirty="0">
                  <a:solidFill>
                    <a:schemeClr val="accent6">
                      <a:lumMod val="75000"/>
                    </a:schemeClr>
                  </a:solidFill>
                  <a:latin typeface="Montserrat" panose="00000500000000000000" pitchFamily="50" charset="0"/>
                </a:rPr>
                <a:t>= Profit net</a:t>
              </a:r>
            </a:p>
          </p:txBody>
        </p: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D6080BD9-13CF-CB32-7BE2-ED7A163CF435}"/>
                </a:ext>
              </a:extLst>
            </p:cNvPr>
            <p:cNvCxnSpPr/>
            <p:nvPr/>
          </p:nvCxnSpPr>
          <p:spPr>
            <a:xfrm>
              <a:off x="3418036" y="5531584"/>
              <a:ext cx="2000250" cy="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CC00E56A-2388-64A9-7C73-AABBF6A1F18E}"/>
              </a:ext>
            </a:extLst>
          </p:cNvPr>
          <p:cNvSpPr/>
          <p:nvPr/>
        </p:nvSpPr>
        <p:spPr>
          <a:xfrm>
            <a:off x="7280910" y="3063240"/>
            <a:ext cx="777240" cy="36576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5CF7A2AF-343A-63A9-1C1A-050CDBC3D7B8}"/>
              </a:ext>
            </a:extLst>
          </p:cNvPr>
          <p:cNvGrpSpPr/>
          <p:nvPr/>
        </p:nvGrpSpPr>
        <p:grpSpPr>
          <a:xfrm>
            <a:off x="8542020" y="1618058"/>
            <a:ext cx="2026920" cy="3785652"/>
            <a:chOff x="3512818" y="2354580"/>
            <a:chExt cx="2026920" cy="3785652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D4FFD7FC-31D5-70FC-BED9-286448ACD3E0}"/>
                </a:ext>
              </a:extLst>
            </p:cNvPr>
            <p:cNvSpPr txBox="1"/>
            <p:nvPr/>
          </p:nvSpPr>
          <p:spPr>
            <a:xfrm>
              <a:off x="3512818" y="2354580"/>
              <a:ext cx="1664972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b="1" dirty="0">
                  <a:latin typeface="Montserrat" panose="00000500000000000000" pitchFamily="50" charset="0"/>
                </a:rPr>
                <a:t>10 000 $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-3 400 $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-4 394 $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-576 $</a:t>
              </a:r>
            </a:p>
            <a:p>
              <a:pPr algn="r"/>
              <a:r>
                <a:rPr lang="fr-FR" sz="2400" dirty="0">
                  <a:latin typeface="Montserrat" panose="00000500000000000000" pitchFamily="50" charset="0"/>
                </a:rPr>
                <a:t>-0 $</a:t>
              </a:r>
            </a:p>
            <a:p>
              <a:pPr algn="r"/>
              <a:endParaRPr lang="fr-FR" sz="2400" dirty="0">
                <a:latin typeface="Montserrat" panose="00000500000000000000" pitchFamily="50" charset="0"/>
              </a:endParaRPr>
            </a:p>
            <a:p>
              <a:pPr algn="r"/>
              <a:r>
                <a:rPr lang="fr-FR" sz="2400" b="1" dirty="0">
                  <a:solidFill>
                    <a:schemeClr val="accent6">
                      <a:lumMod val="75000"/>
                    </a:schemeClr>
                  </a:solidFill>
                  <a:latin typeface="Montserrat" panose="00000500000000000000" pitchFamily="50" charset="0"/>
                </a:rPr>
                <a:t>= + 1630 $</a:t>
              </a:r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48EA0DB6-C2F2-9E18-F041-FFA845C317AF}"/>
                </a:ext>
              </a:extLst>
            </p:cNvPr>
            <p:cNvCxnSpPr/>
            <p:nvPr/>
          </p:nvCxnSpPr>
          <p:spPr>
            <a:xfrm>
              <a:off x="3539488" y="5531583"/>
              <a:ext cx="2000250" cy="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485117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AE166A25D86C47AC8B958B109E2595" ma:contentTypeVersion="18" ma:contentTypeDescription="Crée un document." ma:contentTypeScope="" ma:versionID="8ce51e88fd85b536a7f3f7922fd94dd0">
  <xsd:schema xmlns:xsd="http://www.w3.org/2001/XMLSchema" xmlns:xs="http://www.w3.org/2001/XMLSchema" xmlns:p="http://schemas.microsoft.com/office/2006/metadata/properties" xmlns:ns2="0c703308-fe6f-4ee2-9b4a-dfc926b9898d" xmlns:ns3="7dd6d00f-7065-4b7c-9188-d060ba2e2806" targetNamespace="http://schemas.microsoft.com/office/2006/metadata/properties" ma:root="true" ma:fieldsID="f2ccdb754a228cf5f3e71dae0729370b" ns2:_="" ns3:_="">
    <xsd:import namespace="0c703308-fe6f-4ee2-9b4a-dfc926b9898d"/>
    <xsd:import namespace="7dd6d00f-7065-4b7c-9188-d060ba2e28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Optimis_x00e9_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703308-fe6f-4ee2-9b4a-dfc926b989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e344242b-7c35-4dc7-a180-1b5cdf80af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Optimis_x00e9_" ma:index="24" nillable="true" ma:displayName="Optimisé" ma:format="Dropdown" ma:internalName="Optimis_x00e9_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d6d00f-7065-4b7c-9188-d060ba2e280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519d616-bd59-4688-b614-771a5084f1b2}" ma:internalName="TaxCatchAll" ma:showField="CatchAllData" ma:web="7dd6d00f-7065-4b7c-9188-d060ba2e28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c703308-fe6f-4ee2-9b4a-dfc926b9898d">
      <Terms xmlns="http://schemas.microsoft.com/office/infopath/2007/PartnerControls"/>
    </lcf76f155ced4ddcb4097134ff3c332f>
    <TaxCatchAll xmlns="7dd6d00f-7065-4b7c-9188-d060ba2e2806" xsi:nil="true"/>
    <Optimis_x00e9_ xmlns="0c703308-fe6f-4ee2-9b4a-dfc926b9898d" xsi:nil="true"/>
  </documentManagement>
</p:properties>
</file>

<file path=customXml/itemProps1.xml><?xml version="1.0" encoding="utf-8"?>
<ds:datastoreItem xmlns:ds="http://schemas.openxmlformats.org/officeDocument/2006/customXml" ds:itemID="{A39A724F-882F-48F8-B918-BE6C6D04EDD6}"/>
</file>

<file path=customXml/itemProps2.xml><?xml version="1.0" encoding="utf-8"?>
<ds:datastoreItem xmlns:ds="http://schemas.openxmlformats.org/officeDocument/2006/customXml" ds:itemID="{6A4460C9-FD0E-477B-B1EF-07AD09C46597}"/>
</file>

<file path=customXml/itemProps3.xml><?xml version="1.0" encoding="utf-8"?>
<ds:datastoreItem xmlns:ds="http://schemas.openxmlformats.org/officeDocument/2006/customXml" ds:itemID="{8B8200CB-1CE9-4B23-9FA3-24FA5E5F893F}"/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143</Words>
  <Application>Microsoft Office PowerPoint</Application>
  <PresentationFormat>Grand écran</PresentationFormat>
  <Paragraphs>57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Aline HAERINGER</dc:creator>
  <cp:lastModifiedBy>Aline HAERINGER</cp:lastModifiedBy>
  <cp:revision>4</cp:revision>
  <dcterms:created xsi:type="dcterms:W3CDTF">2023-12-12T19:22:43Z</dcterms:created>
  <dcterms:modified xsi:type="dcterms:W3CDTF">2023-12-12T21:03:20Z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0x010100FBAE166A25D86C47AC8B958B109E2595</vt:lpwstr>
  </property>
</Properties>
</file>